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256" r:id="rId2"/>
    <p:sldId id="270" r:id="rId3"/>
    <p:sldId id="266" r:id="rId4"/>
    <p:sldId id="268" r:id="rId5"/>
    <p:sldId id="269" r:id="rId6"/>
    <p:sldId id="267" r:id="rId7"/>
    <p:sldId id="271" r:id="rId8"/>
    <p:sldId id="272" r:id="rId9"/>
    <p:sldId id="286" r:id="rId10"/>
    <p:sldId id="261" r:id="rId11"/>
    <p:sldId id="321" r:id="rId12"/>
    <p:sldId id="322" r:id="rId13"/>
    <p:sldId id="323" r:id="rId14"/>
    <p:sldId id="327" r:id="rId15"/>
    <p:sldId id="299" r:id="rId16"/>
    <p:sldId id="324" r:id="rId17"/>
    <p:sldId id="325" r:id="rId18"/>
    <p:sldId id="326" r:id="rId19"/>
    <p:sldId id="328" r:id="rId20"/>
    <p:sldId id="329" r:id="rId21"/>
    <p:sldId id="332" r:id="rId22"/>
    <p:sldId id="309" r:id="rId23"/>
    <p:sldId id="330" r:id="rId24"/>
    <p:sldId id="331" r:id="rId25"/>
    <p:sldId id="333" r:id="rId26"/>
    <p:sldId id="262" r:id="rId27"/>
    <p:sldId id="337" r:id="rId28"/>
    <p:sldId id="316" r:id="rId29"/>
    <p:sldId id="336" r:id="rId30"/>
    <p:sldId id="334" r:id="rId31"/>
    <p:sldId id="338" r:id="rId32"/>
    <p:sldId id="339" r:id="rId33"/>
    <p:sldId id="335" r:id="rId34"/>
    <p:sldId id="301" r:id="rId35"/>
    <p:sldId id="340" r:id="rId36"/>
    <p:sldId id="307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19" r:id="rId45"/>
    <p:sldId id="348" r:id="rId46"/>
    <p:sldId id="350" r:id="rId47"/>
    <p:sldId id="351" r:id="rId48"/>
    <p:sldId id="352" r:id="rId49"/>
    <p:sldId id="349" r:id="rId50"/>
    <p:sldId id="353" r:id="rId51"/>
    <p:sldId id="354" r:id="rId52"/>
    <p:sldId id="356" r:id="rId53"/>
    <p:sldId id="355" r:id="rId54"/>
    <p:sldId id="357" r:id="rId55"/>
    <p:sldId id="359" r:id="rId56"/>
    <p:sldId id="360" r:id="rId57"/>
    <p:sldId id="358" r:id="rId58"/>
    <p:sldId id="368" r:id="rId59"/>
    <p:sldId id="361" r:id="rId60"/>
    <p:sldId id="362" r:id="rId61"/>
    <p:sldId id="363" r:id="rId62"/>
    <p:sldId id="364" r:id="rId63"/>
    <p:sldId id="365" r:id="rId64"/>
    <p:sldId id="367" r:id="rId65"/>
    <p:sldId id="366" r:id="rId66"/>
    <p:sldId id="264" r:id="rId67"/>
    <p:sldId id="284" r:id="rId68"/>
  </p:sldIdLst>
  <p:sldSz cx="18288000" cy="10287000"/>
  <p:notesSz cx="6858000" cy="9144000"/>
  <p:embeddedFontLst>
    <p:embeddedFont>
      <p:font typeface="Fira Code" panose="020B0809050000020004" pitchFamily="49" charset="0"/>
      <p:regular r:id="rId70"/>
      <p:bold r:id="rId71"/>
    </p:embeddedFont>
    <p:embeddedFont>
      <p:font typeface="Open Sans" panose="020B0606030504020204" pitchFamily="34" charset="0"/>
      <p:regular r:id="rId72"/>
      <p:bold r:id="rId73"/>
      <p:italic r:id="rId74"/>
      <p:boldItalic r:id="rId75"/>
    </p:embeddedFont>
    <p:embeddedFont>
      <p:font typeface="Open Sans Bold" panose="020B0806030504020204" charset="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B66C6-18E0-450A-BD97-9404363AC362}" type="datetimeFigureOut">
              <a:rPr lang="en-BE" smtClean="0"/>
              <a:t>16/05/2024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4EEDD-2046-4ED5-BF45-FF494BFC903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8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Complete” (from the “Software release life cycle”)</a:t>
            </a:r>
          </a:p>
          <a:p>
            <a:r>
              <a:rPr lang="en-US" dirty="0"/>
              <a:t>A release candidate is called code complete when the dev team agrees no entirely new source code will be added to it.</a:t>
            </a:r>
          </a:p>
          <a:p>
            <a:r>
              <a:rPr lang="en-US" dirty="0"/>
              <a:t>So still room for config, data changes, bugfixes </a:t>
            </a:r>
            <a:r>
              <a:rPr lang="en-US" dirty="0" err="1"/>
              <a:t>etc</a:t>
            </a:r>
            <a:r>
              <a:rPr lang="en-US" dirty="0"/>
              <a:t> – but no show-stopping bugs have been discovered during testing.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88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Reduces</a:t>
            </a:r>
            <a:r>
              <a:rPr lang="fr-BE" b="1" dirty="0"/>
              <a:t> the </a:t>
            </a:r>
            <a:r>
              <a:rPr lang="fr-BE" b="1" dirty="0" err="1"/>
              <a:t>development</a:t>
            </a:r>
            <a:r>
              <a:rPr lang="fr-BE" b="1" dirty="0"/>
              <a:t> </a:t>
            </a:r>
            <a:r>
              <a:rPr lang="fr-BE" b="1" dirty="0" err="1"/>
              <a:t>cost</a:t>
            </a:r>
            <a:r>
              <a:rPr lang="fr-BE" dirty="0"/>
              <a:t>:</a:t>
            </a:r>
          </a:p>
          <a:p>
            <a:r>
              <a:rPr lang="fr-BE" dirty="0"/>
              <a:t>More </a:t>
            </a:r>
            <a:r>
              <a:rPr lang="fr-BE" dirty="0" err="1"/>
              <a:t>expensive</a:t>
            </a:r>
            <a:r>
              <a:rPr lang="fr-BE" dirty="0"/>
              <a:t> in the </a:t>
            </a:r>
            <a:r>
              <a:rPr lang="fr-BE" dirty="0" err="1"/>
              <a:t>beginning</a:t>
            </a:r>
            <a:r>
              <a:rPr lang="fr-BE" dirty="0"/>
              <a:t>. The </a:t>
            </a:r>
            <a:r>
              <a:rPr lang="fr-BE" dirty="0" err="1"/>
              <a:t>cost</a:t>
            </a:r>
            <a:r>
              <a:rPr lang="fr-BE" dirty="0"/>
              <a:t> </a:t>
            </a:r>
            <a:r>
              <a:rPr lang="fr-BE" dirty="0" err="1"/>
              <a:t>reduction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over the total </a:t>
            </a:r>
            <a:r>
              <a:rPr lang="fr-BE" dirty="0" err="1"/>
              <a:t>project</a:t>
            </a:r>
            <a:r>
              <a:rPr lang="fr-BE" dirty="0"/>
              <a:t> </a:t>
            </a:r>
            <a:r>
              <a:rPr lang="fr-BE" dirty="0" err="1"/>
              <a:t>lifetime</a:t>
            </a:r>
            <a:r>
              <a:rPr lang="fr-BE" dirty="0"/>
              <a:t>.</a:t>
            </a:r>
          </a:p>
          <a:p>
            <a:r>
              <a:rPr lang="fr-BE" dirty="0"/>
              <a:t>Maintenance </a:t>
            </a:r>
            <a:r>
              <a:rPr lang="fr-BE" dirty="0" err="1"/>
              <a:t>takes</a:t>
            </a:r>
            <a:r>
              <a:rPr lang="fr-BE" dirty="0"/>
              <a:t> up to 80% of total </a:t>
            </a:r>
            <a:r>
              <a:rPr lang="fr-BE" dirty="0" err="1"/>
              <a:t>project</a:t>
            </a:r>
            <a:r>
              <a:rPr lang="fr-BE" dirty="0"/>
              <a:t> budget.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090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643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042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5250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0389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6681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Planning: </a:t>
            </a:r>
            <a:r>
              <a:rPr lang="en-US" b="0" dirty="0"/>
              <a:t>Certified Moderator sets up the meeting</a:t>
            </a:r>
          </a:p>
          <a:p>
            <a:r>
              <a:rPr lang="en-US" b="1" dirty="0"/>
              <a:t>Overview: </a:t>
            </a:r>
            <a:r>
              <a:rPr lang="en-US" b="0" dirty="0"/>
              <a:t>extra context from the Author</a:t>
            </a:r>
          </a:p>
          <a:p>
            <a:r>
              <a:rPr lang="en-US" b="1" dirty="0"/>
              <a:t>Inspection Meeting: </a:t>
            </a:r>
            <a:r>
              <a:rPr lang="en-US" sz="1200" dirty="0">
                <a:solidFill>
                  <a:schemeClr val="bg1"/>
                </a:solidFill>
              </a:rPr>
              <a:t>max 2 hours</a:t>
            </a:r>
          </a:p>
          <a:p>
            <a:r>
              <a:rPr lang="en-US" b="1" dirty="0"/>
              <a:t>Inspection Report: </a:t>
            </a:r>
            <a:r>
              <a:rPr lang="en-US" b="0" dirty="0"/>
              <a:t>email with issues found (by Scribe)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Third-Hour Meeting</a:t>
            </a:r>
            <a:r>
              <a:rPr lang="en-US" dirty="0"/>
              <a:t>: Discuss possible solutions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9901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Test-First or Test-Last</a:t>
            </a:r>
            <a:r>
              <a:rPr lang="en-US" sz="1200" dirty="0">
                <a:solidFill>
                  <a:schemeClr val="bg1"/>
                </a:solidFill>
              </a:rPr>
              <a:t>: McConnell: one of the most beneficial software practices to emerge during the past decade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Branch Coverages</a:t>
            </a:r>
            <a:r>
              <a:rPr lang="en-US" sz="1200" dirty="0">
                <a:solidFill>
                  <a:schemeClr val="bg1"/>
                </a:solidFill>
              </a:rPr>
              <a:t>: all possible paths! 2 ifs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 4 tests minimum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Equivalence Partitioning</a:t>
            </a:r>
            <a:r>
              <a:rPr lang="en-US" sz="1200" dirty="0">
                <a:solidFill>
                  <a:schemeClr val="bg1"/>
                </a:solidFill>
              </a:rPr>
              <a:t>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an if has two equivalence classes: true/false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$1000 is as likely to reveal an error as $3594 but it is a lot easier to do a manual hand check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List of common errors</a:t>
            </a:r>
            <a:r>
              <a:rPr lang="en-US" sz="1200" dirty="0">
                <a:solidFill>
                  <a:schemeClr val="bg1"/>
                </a:solidFill>
              </a:rPr>
              <a:t>: Create a PR_Checklist.md?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2032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1445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was on the 40min mark</a:t>
            </a:r>
            <a:endParaRPr lang="en-B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0793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4479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Kinds of mistakes you make </a:t>
            </a:r>
            <a:r>
              <a:rPr lang="en-US" dirty="0">
                <a:sym typeface="Wingdings" panose="05000000000000000000" pitchFamily="2" charset="2"/>
              </a:rPr>
              <a:t> programmer “blind spots”!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6759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Available Tools</a:t>
            </a:r>
            <a:r>
              <a:rPr lang="en-US" dirty="0"/>
              <a:t>: Debugger, Profilers, Rubber-duck programming, run tests on save, memory checker, text comparer, git bisect 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7419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bg1"/>
                </a:solidFill>
              </a:rPr>
              <a:t>select isn’t broken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/>
              <a:t>Pragmatic Programmers: it’s not the OS, or the compiler, the database, …</a:t>
            </a:r>
          </a:p>
          <a:p>
            <a:r>
              <a:rPr lang="en-US" dirty="0"/>
              <a:t>McConnell: 95% of errors reported are by programmers. 2% (compiler &amp; OS), 2% by other software and 1% hardware.</a:t>
            </a:r>
          </a:p>
          <a:p>
            <a:endParaRPr lang="en-US" dirty="0"/>
          </a:p>
          <a:p>
            <a:r>
              <a:rPr lang="en-US" b="1" dirty="0"/>
              <a:t>Debugging by Superstition</a:t>
            </a:r>
            <a:r>
              <a:rPr lang="en-US" dirty="0"/>
              <a:t>:</a:t>
            </a:r>
          </a:p>
          <a:p>
            <a:r>
              <a:rPr lang="en-US" dirty="0"/>
              <a:t>That one programmer that has endless problems with demon machines, compiler defects, hidden language defects that only appear when the moon is full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2748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Defect corrections</a:t>
            </a:r>
            <a:r>
              <a:rPr lang="en-US" dirty="0"/>
              <a:t>: understand the problem before you fix it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6657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should make future similar changes easier.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896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More </a:t>
            </a:r>
            <a:r>
              <a:rPr lang="en-US" dirty="0" err="1"/>
              <a:t>whens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Class interface has different levels of abstraction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Interface hierarchies / case statements have to be modified in parallel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Related data that is used together is not in a class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class is overly intimate with another (ex subclasses knowing too much about their parents)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Global variables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routine has setup and/or teardown methods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Code that might be useful someday</a:t>
            </a: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5779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7735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5281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Pareto</a:t>
            </a:r>
            <a:r>
              <a:rPr lang="en-US" dirty="0"/>
              <a:t>: 20% of the code consumes 80% of execution time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Old Wives’ Tales</a:t>
            </a:r>
          </a:p>
          <a:p>
            <a:pPr marL="0" indent="0">
              <a:buFontTx/>
              <a:buNone/>
            </a:pPr>
            <a:r>
              <a:rPr lang="en-US" b="1" dirty="0"/>
              <a:t>Reducing line count improves performance</a:t>
            </a:r>
            <a:r>
              <a:rPr lang="en-US" dirty="0"/>
              <a:t>: unrolling a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3688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50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https://blog.codinghorror.com/</a:t>
            </a:r>
          </a:p>
          <a:p>
            <a:r>
              <a:rPr lang="en-US" b="0" i="0" dirty="0">
                <a:solidFill>
                  <a:srgbClr val="BBC7CC"/>
                </a:solidFill>
                <a:effectLst/>
                <a:latin typeface="Open Sans" panose="020B0606030504020204" pitchFamily="34" charset="0"/>
              </a:rPr>
              <a:t>Jeff Atwood (</a:t>
            </a:r>
            <a:r>
              <a:rPr lang="en-US" b="0" i="0" dirty="0" err="1">
                <a:solidFill>
                  <a:srgbClr val="BBC7CC"/>
                </a:solidFill>
                <a:effectLst/>
                <a:latin typeface="Open Sans" panose="020B0606030504020204" pitchFamily="34" charset="0"/>
              </a:rPr>
              <a:t>StackOverflow</a:t>
            </a:r>
            <a:r>
              <a:rPr lang="en-US" b="0" i="0" dirty="0">
                <a:solidFill>
                  <a:srgbClr val="BBC7CC"/>
                </a:solidFill>
                <a:effectLst/>
                <a:latin typeface="Open Sans" panose="020B0606030504020204" pitchFamily="34" charset="0"/>
              </a:rPr>
              <a:t>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824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Jamming</a:t>
            </a:r>
            <a:r>
              <a:rPr lang="en-US" dirty="0"/>
              <a:t>: don’t loop the same collection twice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9948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9835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Size</a:t>
            </a:r>
            <a:r>
              <a:rPr lang="en-US" dirty="0"/>
              <a:t>:</a:t>
            </a:r>
          </a:p>
          <a:p>
            <a:r>
              <a:rPr lang="en-US" dirty="0"/>
              <a:t>Communication between team members – Fred Brooks The Mythical Man-Month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2221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9072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1790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6194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Withstand modifications</a:t>
            </a:r>
            <a:r>
              <a:rPr lang="en-US" dirty="0"/>
              <a:t>: Should not have to reformat multiple lines after changing the name of a routine</a:t>
            </a:r>
          </a:p>
          <a:p>
            <a:pPr marL="0" indent="0">
              <a:buFontTx/>
              <a:buNone/>
            </a:pPr>
            <a:r>
              <a:rPr lang="en-US" b="1" dirty="0"/>
              <a:t>80 chars</a:t>
            </a:r>
            <a:r>
              <a:rPr lang="en-US" dirty="0"/>
              <a:t>: These days you can (well) beyond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5686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1483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Bad comments hurt more than that they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00135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6832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be beneficial to be more sequential when</a:t>
            </a:r>
          </a:p>
          <a:p>
            <a:pPr marL="171450" indent="-171450">
              <a:buFontTx/>
              <a:buChar char="-"/>
            </a:pPr>
            <a:r>
              <a:rPr lang="en-US" dirty="0"/>
              <a:t>Fairly stable 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team is familiar with domain and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risk projects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160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Humble</a:t>
            </a:r>
            <a:r>
              <a:rPr lang="en-US" dirty="0"/>
              <a:t>: If you already know everything, there is nothing to learn!</a:t>
            </a:r>
          </a:p>
          <a:p>
            <a:pPr marL="0" indent="0">
              <a:buFontTx/>
              <a:buNone/>
            </a:pPr>
            <a:r>
              <a:rPr lang="en-US" b="1" dirty="0"/>
              <a:t>Curiosity</a:t>
            </a:r>
            <a:r>
              <a:rPr lang="en-US" dirty="0"/>
              <a:t>: Read books, blog posts, experiment, learn about successful projects, …</a:t>
            </a:r>
          </a:p>
          <a:p>
            <a:pPr marL="0" indent="0">
              <a:buFontTx/>
              <a:buNone/>
            </a:pPr>
            <a:r>
              <a:rPr lang="en-US" b="1" dirty="0"/>
              <a:t>Communication</a:t>
            </a:r>
            <a:r>
              <a:rPr lang="en-US" dirty="0"/>
              <a:t>: Writing readable code is part of being a team player</a:t>
            </a:r>
          </a:p>
          <a:p>
            <a:pPr marL="0" indent="0">
              <a:buFontTx/>
              <a:buNone/>
            </a:pPr>
            <a:r>
              <a:rPr lang="en-US" b="1" dirty="0"/>
              <a:t>Discipline</a:t>
            </a:r>
            <a:r>
              <a:rPr lang="en-US" dirty="0"/>
              <a:t>: Establish conventions in non-critical areas so creativity is possible in the places that count</a:t>
            </a:r>
          </a:p>
          <a:p>
            <a:pPr marL="0" indent="0">
              <a:buFontTx/>
              <a:buNone/>
            </a:pPr>
            <a:r>
              <a:rPr lang="en-US" b="1" dirty="0"/>
              <a:t>Laziness</a:t>
            </a:r>
            <a:r>
              <a:rPr lang="en-US" dirty="0"/>
              <a:t>: write a tool to automate an unpleasant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7062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Readily admitting your mistakes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Providing realistic status reports &amp; estimations</a:t>
            </a: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82443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20533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960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Stable </a:t>
            </a:r>
            <a:r>
              <a:rPr lang="fr-BE" b="1" dirty="0" err="1"/>
              <a:t>Requirements</a:t>
            </a:r>
            <a:r>
              <a:rPr lang="fr-BE" b="1" dirty="0"/>
              <a:t>:</a:t>
            </a:r>
          </a:p>
          <a:p>
            <a:r>
              <a:rPr lang="fr-BE" dirty="0"/>
              <a:t>The more business, </a:t>
            </a:r>
            <a:r>
              <a:rPr lang="fr-BE" dirty="0" err="1"/>
              <a:t>customers</a:t>
            </a:r>
            <a:r>
              <a:rPr lang="fr-BE" dirty="0"/>
              <a:t> and the </a:t>
            </a:r>
            <a:r>
              <a:rPr lang="fr-BE" dirty="0" err="1"/>
              <a:t>development</a:t>
            </a:r>
            <a:r>
              <a:rPr lang="fr-BE" dirty="0"/>
              <a:t> team </a:t>
            </a:r>
            <a:r>
              <a:rPr lang="fr-BE" dirty="0" err="1"/>
              <a:t>work</a:t>
            </a:r>
            <a:r>
              <a:rPr lang="fr-BE" dirty="0"/>
              <a:t> on a </a:t>
            </a:r>
            <a:r>
              <a:rPr lang="fr-BE" dirty="0" err="1"/>
              <a:t>project</a:t>
            </a:r>
            <a:r>
              <a:rPr lang="fr-BE" dirty="0"/>
              <a:t>, the </a:t>
            </a: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</a:t>
            </a:r>
            <a:r>
              <a:rPr lang="fr-BE" dirty="0" err="1"/>
              <a:t>needs</a:t>
            </a:r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major source of </a:t>
            </a:r>
            <a:r>
              <a:rPr lang="fr-BE" dirty="0" err="1"/>
              <a:t>requirement</a:t>
            </a:r>
            <a:r>
              <a:rPr lang="fr-BE" dirty="0"/>
              <a:t> changes.</a:t>
            </a:r>
          </a:p>
          <a:p>
            <a:endParaRPr lang="fr-BE" dirty="0"/>
          </a:p>
          <a:p>
            <a:r>
              <a:rPr lang="fr-BE" b="1" dirty="0"/>
              <a:t>Good Architecture</a:t>
            </a:r>
          </a:p>
          <a:p>
            <a:r>
              <a:rPr lang="fr-BE" b="0" dirty="0"/>
              <a:t>Bad architecture can </a:t>
            </a:r>
            <a:r>
              <a:rPr lang="fr-BE" b="0" dirty="0" err="1"/>
              <a:t>make</a:t>
            </a:r>
            <a:r>
              <a:rPr lang="fr-BE" b="0" dirty="0"/>
              <a:t> construction </a:t>
            </a:r>
            <a:r>
              <a:rPr lang="fr-BE" b="0" dirty="0" err="1"/>
              <a:t>almost</a:t>
            </a:r>
            <a:r>
              <a:rPr lang="fr-BE" b="0" dirty="0"/>
              <a:t> impossible</a:t>
            </a:r>
          </a:p>
          <a:p>
            <a:r>
              <a:rPr lang="fr-BE" b="0" dirty="0" err="1"/>
              <a:t>Requirement</a:t>
            </a:r>
            <a:r>
              <a:rPr lang="fr-BE" b="0" dirty="0"/>
              <a:t> changes are 20 to 100 times as </a:t>
            </a:r>
            <a:r>
              <a:rPr lang="fr-BE" b="0" dirty="0" err="1"/>
              <a:t>expensive</a:t>
            </a:r>
            <a:r>
              <a:rPr lang="fr-BE" b="0" dirty="0"/>
              <a:t> in the stages </a:t>
            </a:r>
            <a:r>
              <a:rPr lang="fr-BE" b="0" dirty="0" err="1"/>
              <a:t>following</a:t>
            </a:r>
            <a:r>
              <a:rPr lang="fr-BE" b="0" dirty="0"/>
              <a:t> construction</a:t>
            </a:r>
          </a:p>
          <a:p>
            <a:endParaRPr lang="fr-BE" b="0" dirty="0"/>
          </a:p>
          <a:p>
            <a:r>
              <a:rPr lang="fr-BE" b="0" dirty="0"/>
              <a:t>Big Design Up Front, No Design, Little Design and </a:t>
            </a:r>
            <a:r>
              <a:rPr lang="fr-BE" b="0" dirty="0" err="1"/>
              <a:t>Enough</a:t>
            </a:r>
            <a:r>
              <a:rPr lang="fr-BE" b="0" dirty="0"/>
              <a:t>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9996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Heuristic</a:t>
            </a:r>
            <a:r>
              <a:rPr lang="fr-BE" b="1" dirty="0"/>
              <a:t>: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heuristic, or heuristic technique, is any approach to problem solving or self-discovery that employs a practical method that is not guaranteed to be optimal, perfect, or rational, but is nevertheless sufficient for reaching an immediate, short-term goal or approximation.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Maintenance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: 75% to 90% of all work is maintenance. Most likely changes should cause the system the least trauma.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8891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Beware of inheritance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It certainly has its uses.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like avoid deep hierarchies!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7234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TDD advocates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etc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often aim for routines of 10-30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2366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 Part 1: also lots of information on Exceptions, variable naming, Booleans, etc. Check out the pptx or video!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798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1.jpe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5.sv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5.sv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5.svg"/><Relationship Id="rId7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52.png"/><Relationship Id="rId5" Type="http://schemas.openxmlformats.org/officeDocument/2006/relationships/image" Target="../media/image37.png"/><Relationship Id="rId10" Type="http://schemas.openxmlformats.org/officeDocument/2006/relationships/image" Target="../media/image12.png"/><Relationship Id="rId4" Type="http://schemas.openxmlformats.org/officeDocument/2006/relationships/image" Target="../media/image48.svg"/><Relationship Id="rId9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53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5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jpe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56.png"/><Relationship Id="rId4" Type="http://schemas.openxmlformats.org/officeDocument/2006/relationships/image" Target="../media/image48.svg"/><Relationship Id="rId9" Type="http://schemas.openxmlformats.org/officeDocument/2006/relationships/image" Target="../media/image5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58.png"/><Relationship Id="rId5" Type="http://schemas.openxmlformats.org/officeDocument/2006/relationships/image" Target="../media/image37.png"/><Relationship Id="rId10" Type="http://schemas.openxmlformats.org/officeDocument/2006/relationships/image" Target="../media/image57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59.png"/><Relationship Id="rId5" Type="http://schemas.openxmlformats.org/officeDocument/2006/relationships/image" Target="../media/image37.png"/><Relationship Id="rId10" Type="http://schemas.openxmlformats.org/officeDocument/2006/relationships/image" Target="../media/image57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60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6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5.svg"/><Relationship Id="rId7" Type="http://schemas.openxmlformats.org/officeDocument/2006/relationships/image" Target="../media/image2.png"/><Relationship Id="rId12" Type="http://schemas.openxmlformats.org/officeDocument/2006/relationships/image" Target="../media/image7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2.png"/><Relationship Id="rId3" Type="http://schemas.openxmlformats.org/officeDocument/2006/relationships/image" Target="../media/image15.sv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31.jpeg"/><Relationship Id="rId9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79.png"/><Relationship Id="rId4" Type="http://schemas.openxmlformats.org/officeDocument/2006/relationships/image" Target="../media/image48.svg"/><Relationship Id="rId9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fif"/><Relationship Id="rId4" Type="http://schemas.openxmlformats.org/officeDocument/2006/relationships/image" Target="../media/image48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sv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31.jpeg"/><Relationship Id="rId9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8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48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8.png"/><Relationship Id="rId7" Type="http://schemas.openxmlformats.org/officeDocument/2006/relationships/image" Target="../media/image2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.svg"/><Relationship Id="rId4" Type="http://schemas.openxmlformats.org/officeDocument/2006/relationships/image" Target="../media/image89.svg"/><Relationship Id="rId9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hyperlink" Target="https://www.linkedin.com/pulse/book-review-code-complete-2-johanna-kaihlavirta/" TargetMode="External"/><Relationship Id="rId5" Type="http://schemas.openxmlformats.org/officeDocument/2006/relationships/image" Target="../media/image26.png"/><Relationship Id="rId10" Type="http://schemas.openxmlformats.org/officeDocument/2006/relationships/hyperlink" Target="https://www.eyrie.org/~eagle/reviews/books/0-7356-1967-0.html" TargetMode="External"/><Relationship Id="rId4" Type="http://schemas.openxmlformats.org/officeDocument/2006/relationships/image" Target="../media/image25.svg"/><Relationship Id="rId9" Type="http://schemas.openxmlformats.org/officeDocument/2006/relationships/hyperlink" Target="https://www.construx.com/online-courses/code-complete-essentials/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CODE 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COMPLETE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403" y="285840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306801" y="300531"/>
            <a:ext cx="1798144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726912" y="9500497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58025" y="9349902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326DB-7C94-8A34-A05A-D3AAC873FD05}"/>
              </a:ext>
            </a:extLst>
          </p:cNvPr>
          <p:cNvSpPr txBox="1"/>
          <p:nvPr/>
        </p:nvSpPr>
        <p:spPr>
          <a:xfrm>
            <a:off x="304801" y="4630848"/>
            <a:ext cx="1790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Part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“emergent” and “heuristic”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512992" y="3007570"/>
            <a:ext cx="17247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Design evolves and improves through design reviews, informal discussions, experience writing the code itself, and experience revising the code.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B9E5-986C-FEA5-C8A6-CED53B262AA1}"/>
              </a:ext>
            </a:extLst>
          </p:cNvPr>
          <p:cNvSpPr txBox="1"/>
          <p:nvPr/>
        </p:nvSpPr>
        <p:spPr>
          <a:xfrm>
            <a:off x="587770" y="6323614"/>
            <a:ext cx="17247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Strive for minimal complexity,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Ease of maintenance and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Iterate, iterate, and iterate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Work in the problem domain rather than in the low-level implementation domain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302002" y="4160558"/>
            <a:ext cx="17247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If a class is not making your job simpler,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it’s not doing its job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ECDAF-0D1F-30F2-6B3B-AED0EC8C55D1}"/>
              </a:ext>
            </a:extLst>
          </p:cNvPr>
          <p:cNvSpPr txBox="1"/>
          <p:nvPr/>
        </p:nvSpPr>
        <p:spPr>
          <a:xfrm>
            <a:off x="248221" y="7021484"/>
            <a:ext cx="17247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Containment </a:t>
            </a:r>
            <a:r>
              <a:rPr lang="en-US" sz="6000" dirty="0">
                <a:solidFill>
                  <a:schemeClr val="bg1"/>
                </a:solidFill>
              </a:rPr>
              <a:t>(“has a”)</a:t>
            </a:r>
            <a:r>
              <a:rPr lang="en-US" sz="7200" dirty="0">
                <a:solidFill>
                  <a:schemeClr val="bg1"/>
                </a:solidFill>
              </a:rPr>
              <a:t> is the work-horse technique in OO. Beware of inheritance.</a:t>
            </a:r>
          </a:p>
        </p:txBody>
      </p:sp>
    </p:spTree>
    <p:extLst>
      <p:ext uri="{BB962C8B-B14F-4D97-AF65-F5344CB8AC3E}">
        <p14:creationId xmlns:p14="http://schemas.microsoft.com/office/powerpoint/2010/main" val="11145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377AE-A365-DD02-EBA0-2D53B9C46E9E}"/>
              </a:ext>
            </a:extLst>
          </p:cNvPr>
          <p:cNvSpPr txBox="1"/>
          <p:nvPr/>
        </p:nvSpPr>
        <p:spPr>
          <a:xfrm>
            <a:off x="-9526" y="1943100"/>
            <a:ext cx="18263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The theoretical best max length is often described as one screen or 1-2 pages: approximately 50 to 200 lines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78B243E-AA5D-B1E4-B167-898D77EFC2C7}"/>
              </a:ext>
            </a:extLst>
          </p:cNvPr>
          <p:cNvSpPr txBox="1"/>
          <p:nvPr/>
        </p:nvSpPr>
        <p:spPr>
          <a:xfrm>
            <a:off x="273959" y="4175057"/>
            <a:ext cx="18263681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Complexity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198C1-916E-94BE-BB12-B0816BFCDDB5}"/>
              </a:ext>
            </a:extLst>
          </p:cNvPr>
          <p:cNvSpPr txBox="1"/>
          <p:nvPr/>
        </p:nvSpPr>
        <p:spPr>
          <a:xfrm>
            <a:off x="273959" y="5162713"/>
            <a:ext cx="18263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1 point for each if/else/case, while/repeat/for, and/or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B3CF7D-BB0F-83CA-AFC0-A9B544536BBE}"/>
              </a:ext>
            </a:extLst>
          </p:cNvPr>
          <p:cNvSpPr txBox="1"/>
          <p:nvPr/>
        </p:nvSpPr>
        <p:spPr>
          <a:xfrm>
            <a:off x="485430" y="6328254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Score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0-5		Probably fine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6-10		Emerging refactor candidate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10+		Time to break it up</a:t>
            </a:r>
          </a:p>
        </p:txBody>
      </p:sp>
    </p:spTree>
    <p:extLst>
      <p:ext uri="{BB962C8B-B14F-4D97-AF65-F5344CB8AC3E}">
        <p14:creationId xmlns:p14="http://schemas.microsoft.com/office/powerpoint/2010/main" val="4933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0" y="3467100"/>
            <a:ext cx="10058399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Improvements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E0E438-A90B-3258-7CC2-646D707A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485900"/>
            <a:ext cx="73152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D6EE8-3231-4C13-994A-28A04B11FE40}"/>
              </a:ext>
            </a:extLst>
          </p:cNvPr>
          <p:cNvSpPr txBox="1"/>
          <p:nvPr/>
        </p:nvSpPr>
        <p:spPr>
          <a:xfrm>
            <a:off x="-9525" y="1943100"/>
            <a:ext cx="10067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V</a:t>
            </a:r>
          </a:p>
        </p:txBody>
      </p:sp>
    </p:spTree>
    <p:extLst>
      <p:ext uri="{BB962C8B-B14F-4D97-AF65-F5344CB8AC3E}">
        <p14:creationId xmlns:p14="http://schemas.microsoft.com/office/powerpoint/2010/main" val="1784565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0" y="3492525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Software Quality Landscape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89619F-651E-BEE8-A018-3167F73C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320" y="886200"/>
            <a:ext cx="8001000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26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15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The General Principle of Software Quality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99957" y="3118190"/>
            <a:ext cx="17249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Software defect removal is the most expensive and time-consuming form of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248221" y="1723648"/>
            <a:ext cx="17811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Improving quality reduces development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CDA94-19D3-7014-1D33-C1891BD6ECD4}"/>
              </a:ext>
            </a:extLst>
          </p:cNvPr>
          <p:cNvSpPr txBox="1"/>
          <p:nvPr/>
        </p:nvSpPr>
        <p:spPr>
          <a:xfrm>
            <a:off x="262668" y="6361842"/>
            <a:ext cx="17249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It’s cheaper to build high-quality software than it is to build and fix low-quality software</a:t>
            </a:r>
          </a:p>
        </p:txBody>
      </p:sp>
    </p:spTree>
    <p:extLst>
      <p:ext uri="{BB962C8B-B14F-4D97-AF65-F5344CB8AC3E}">
        <p14:creationId xmlns:p14="http://schemas.microsoft.com/office/powerpoint/2010/main" val="23370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  <p:bldP spid="13" grpId="0" uiExpand="1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Software-Quality Landscape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510947" y="3653096"/>
            <a:ext cx="177432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External</a:t>
            </a:r>
            <a:r>
              <a:rPr lang="en-US" sz="5400" dirty="0">
                <a:solidFill>
                  <a:schemeClr val="bg1"/>
                </a:solidFill>
              </a:rPr>
              <a:t> characteristics – what the user cares about</a:t>
            </a:r>
          </a:p>
          <a:p>
            <a:r>
              <a:rPr lang="en-US" sz="5400" dirty="0">
                <a:solidFill>
                  <a:schemeClr val="bg1"/>
                </a:solidFill>
              </a:rPr>
              <a:t>	Usability, Reliability, Robustness, Efficiency, …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b="1" dirty="0">
                <a:solidFill>
                  <a:schemeClr val="bg1"/>
                </a:solidFill>
              </a:rPr>
              <a:t>Internal</a:t>
            </a:r>
            <a:r>
              <a:rPr lang="en-US" sz="5400" dirty="0">
                <a:solidFill>
                  <a:schemeClr val="bg1"/>
                </a:solidFill>
              </a:rPr>
              <a:t> characteristics – what only the team cares about</a:t>
            </a:r>
          </a:p>
          <a:p>
            <a:r>
              <a:rPr lang="en-US" sz="5400" dirty="0">
                <a:solidFill>
                  <a:schemeClr val="bg1"/>
                </a:solidFill>
              </a:rPr>
              <a:t>	Maintainability, Testability, Reusability,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105352" y="1723648"/>
            <a:ext cx="17882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Conflicting Software Quality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9926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Software-Quality Landscape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105352" y="1562100"/>
            <a:ext cx="17882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Conflicting Software Quality Characteristics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FFE53D-ADFB-CEB3-EB22-B395712050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7885" y="2552700"/>
            <a:ext cx="13508860" cy="60566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714690-3AA5-2098-A7EA-FCBE7395FC09}"/>
              </a:ext>
            </a:extLst>
          </p:cNvPr>
          <p:cNvSpPr txBox="1"/>
          <p:nvPr/>
        </p:nvSpPr>
        <p:spPr>
          <a:xfrm>
            <a:off x="-9525" y="8496300"/>
            <a:ext cx="18263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Set explicit quality objectives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and developers will follow them</a:t>
            </a:r>
          </a:p>
        </p:txBody>
      </p:sp>
    </p:spTree>
    <p:extLst>
      <p:ext uri="{BB962C8B-B14F-4D97-AF65-F5344CB8AC3E}">
        <p14:creationId xmlns:p14="http://schemas.microsoft.com/office/powerpoint/2010/main" val="37273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15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Have a Software Quality Plan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248221" y="1723648"/>
            <a:ext cx="17811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Set explicit &amp; reasonable quality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68EB5-1BE2-CF2E-0832-D0AC3CF27529}"/>
              </a:ext>
            </a:extLst>
          </p:cNvPr>
          <p:cNvSpPr txBox="1"/>
          <p:nvPr/>
        </p:nvSpPr>
        <p:spPr>
          <a:xfrm>
            <a:off x="528926" y="3784869"/>
            <a:ext cx="172497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Explicit: focus on goals </a:t>
            </a:r>
            <a:r>
              <a:rPr lang="en-US" sz="4800" dirty="0">
                <a:solidFill>
                  <a:schemeClr val="bg1"/>
                </a:solidFill>
              </a:rPr>
              <a:t>(software characteristics)</a:t>
            </a:r>
            <a:endParaRPr lang="en-US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Communicate: the team must be aware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Automatic: CI quality gatekeepers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Measured: evaluate how we’re doing</a:t>
            </a:r>
          </a:p>
        </p:txBody>
      </p:sp>
    </p:spTree>
    <p:extLst>
      <p:ext uri="{BB962C8B-B14F-4D97-AF65-F5344CB8AC3E}">
        <p14:creationId xmlns:p14="http://schemas.microsoft.com/office/powerpoint/2010/main" val="392267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Collaborative Construction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6EE5F9-962E-FD70-E8A0-CC9A3FF72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002172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30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190500" y="7857173"/>
            <a:ext cx="1790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what does it even mean</a:t>
            </a:r>
          </a:p>
        </p:txBody>
      </p:sp>
      <p:pic>
        <p:nvPicPr>
          <p:cNvPr id="2052" name="Picture 4" descr="CODE COMPLETE&quot; - Dr Evil Austin Powers | Make a Meme">
            <a:extLst>
              <a:ext uri="{FF2B5EF4-FFF2-40B4-BE49-F238E27FC236}">
                <a16:creationId xmlns:a16="http://schemas.microsoft.com/office/drawing/2014/main" id="{DC6396FA-F8F5-99FF-0B0C-EFE605C1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74" y="971963"/>
            <a:ext cx="10094004" cy="67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71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Collaborative Development Practices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3671414"/>
            <a:ext cx="17586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Different error-detection techniques find different types of errors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They complement testing practices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Developers have different ‘blind spots’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of a comprehensive quality program</a:t>
            </a:r>
          </a:p>
        </p:txBody>
      </p:sp>
    </p:spTree>
    <p:extLst>
      <p:ext uri="{BB962C8B-B14F-4D97-AF65-F5344CB8AC3E}">
        <p14:creationId xmlns:p14="http://schemas.microsoft.com/office/powerpoint/2010/main" val="259308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Pair Programming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3671414"/>
            <a:ext cx="175862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Keep quality high even when under 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Improve code quality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Shorten schedules </a:t>
            </a:r>
            <a:r>
              <a:rPr lang="en-US" sz="4800" dirty="0">
                <a:solidFill>
                  <a:schemeClr val="bg1"/>
                </a:solidFill>
              </a:rPr>
              <a:t>(at the end of the project)</a:t>
            </a:r>
            <a:endParaRPr lang="en-US" sz="6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Mentoring of junior programmers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Foster collective ownership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333597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Pair Programming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4" y="3482126"/>
            <a:ext cx="175862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Prerequisite: coding 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let it turn into watching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use it for the easy stuff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Rotate pairs often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pair people that dislike each other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Avoid pairing two newbies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Pairs should match 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Keys to success with 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33261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Formal Inspections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457114" y="3467100"/>
            <a:ext cx="175862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Preparation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Inspection Meeting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(all logic is explained – all branches)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Inspection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Rework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Follow-Up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Third-Hour Meeting </a:t>
            </a:r>
            <a:r>
              <a:rPr lang="en-US" sz="3600" dirty="0">
                <a:solidFill>
                  <a:schemeClr val="bg1"/>
                </a:solidFill>
              </a:rPr>
              <a:t>(optional)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90AC1-419A-E08D-65D4-35095C038DEE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Read all new code in a meeting with 3+</a:t>
            </a:r>
          </a:p>
        </p:txBody>
      </p:sp>
    </p:spTree>
    <p:extLst>
      <p:ext uri="{BB962C8B-B14F-4D97-AF65-F5344CB8AC3E}">
        <p14:creationId xmlns:p14="http://schemas.microsoft.com/office/powerpoint/2010/main" val="6948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Formal Inspections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72788" y="4180135"/>
            <a:ext cx="175862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Checklist with past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Focus on detection, not correction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Reviewers arrive with a list of problems they’ve discovered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(Trained) Moderator is not the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Scribe (not Moderator/Author) creates the tickets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Data is collected and fed into the checklist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Only technical team members attend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catch about 60% of all defects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relatively economical compared to testing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0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864" y="1396144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Developer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Testing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A5B09B-BEC4-3906-3228-1810703D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304835"/>
            <a:ext cx="7497248" cy="74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45B9E5-28A7-CABB-A362-08594DD1B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239" y="4456444"/>
            <a:ext cx="9754771" cy="4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Unit Tests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Test-First or Test-Last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Clean tests vs Dirty tests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Testing how the code breaks </a:t>
            </a:r>
            <a:r>
              <a:rPr lang="en-US" sz="4000" dirty="0">
                <a:solidFill>
                  <a:schemeClr val="bg1"/>
                </a:solidFill>
              </a:rPr>
              <a:t>(25 to 1 ratio)</a:t>
            </a:r>
            <a:endParaRPr lang="en-US" sz="4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Branch coverage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Control-Flow vs Data-Flow Testing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Equivalence Partitioning </a:t>
            </a:r>
            <a:r>
              <a:rPr lang="en-US" sz="4000" dirty="0">
                <a:solidFill>
                  <a:schemeClr val="bg1"/>
                </a:solidFill>
              </a:rPr>
              <a:t>– don’t test the same thing twice</a:t>
            </a:r>
            <a:endParaRPr lang="en-US" sz="4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Boundary Analysis </a:t>
            </a:r>
            <a:r>
              <a:rPr lang="en-US" sz="4000" dirty="0">
                <a:solidFill>
                  <a:schemeClr val="bg1"/>
                </a:solidFill>
              </a:rPr>
              <a:t>– off by one errors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Compatibility with old data</a:t>
            </a:r>
            <a:endParaRPr lang="en-US" sz="6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impossible data </a:t>
            </a:r>
            <a:r>
              <a:rPr lang="en-US" sz="4000" dirty="0">
                <a:solidFill>
                  <a:schemeClr val="bg1"/>
                </a:solidFill>
              </a:rPr>
              <a:t>– a negative amount of employees</a:t>
            </a:r>
            <a:r>
              <a:rPr lang="en-US" sz="4800" dirty="0">
                <a:solidFill>
                  <a:schemeClr val="bg1"/>
                </a:solidFill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list of common errors </a:t>
            </a:r>
            <a:r>
              <a:rPr lang="en-US" sz="4000" dirty="0">
                <a:solidFill>
                  <a:schemeClr val="bg1"/>
                </a:solidFill>
              </a:rPr>
              <a:t>– that happened in the past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8429F5-5D91-8C47-E916-AAE9D1D32F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43656" y="149081"/>
            <a:ext cx="4514228" cy="45142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Test 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Scaffolding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Test-Data Generators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Data Recorder / Logger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600" dirty="0" err="1">
                <a:solidFill>
                  <a:schemeClr val="bg1"/>
                </a:solidFill>
              </a:rPr>
              <a:t>Replayer</a:t>
            </a:r>
            <a:endParaRPr lang="en-US" sz="6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Error Database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F34D5F-99F2-D49A-A487-5A7448FAB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7400" y="266700"/>
            <a:ext cx="4296470" cy="42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4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-12221" y="38100"/>
            <a:ext cx="1830022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422DCC-6FA6-2270-5806-8555C441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32" y="1211432"/>
            <a:ext cx="8808868" cy="880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83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Debugging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B9CBCDD-E29A-20FD-C050-FD40D536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29683"/>
            <a:ext cx="7772400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71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05340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Steve McConnell (1993 / 2004)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Microsoft Press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960 Pages </a:t>
            </a:r>
            <a:r>
              <a:rPr lang="en-BE" sz="4800" b="0" i="0" dirty="0">
                <a:solidFill>
                  <a:srgbClr val="4D5156"/>
                </a:solidFill>
                <a:effectLst/>
                <a:latin typeface="Google Sans"/>
              </a:rPr>
              <a:t>😱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Summary course: 8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Backed with data from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de Complete, Steven C McConnell | 9780735619678 | Boeken | bol.com">
            <a:extLst>
              <a:ext uri="{FF2B5EF4-FFF2-40B4-BE49-F238E27FC236}">
                <a16:creationId xmlns:a16="http://schemas.microsoft.com/office/drawing/2014/main" id="{4A8C7E00-CB04-3336-5C8E-FA5D9FEF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508" y="1136489"/>
            <a:ext cx="5904904" cy="71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862986" y="7630832"/>
            <a:ext cx="1692866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We will have to be a bit more brief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And still end up with slides with copious amounts of text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Defects as Opportunities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693F80-CD75-7E88-AA5A-B9DA3746EE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81860" y="45694"/>
            <a:ext cx="4558168" cy="4558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04800" y="3417987"/>
            <a:ext cx="17983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about the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about the kinds of mistakes you make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Learn about your code quality from a reading perspective</a:t>
            </a:r>
            <a:r>
              <a:rPr lang="en-US" sz="6000" dirty="0">
                <a:solidFill>
                  <a:schemeClr val="bg1"/>
                </a:solidFill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how you solve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how you fix defects</a:t>
            </a:r>
          </a:p>
        </p:txBody>
      </p:sp>
    </p:spTree>
    <p:extLst>
      <p:ext uri="{BB962C8B-B14F-4D97-AF65-F5344CB8AC3E}">
        <p14:creationId xmlns:p14="http://schemas.microsoft.com/office/powerpoint/2010/main" val="175666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Bug Hunting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5220" y="3175766"/>
            <a:ext cx="1783755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Litter the code with debug 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The Scientific Method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Gather data with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Form a hypothesis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Experiment to prove / disprove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Repeat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Create Unit Tests to expose the defect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Use available tools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115AD-46A0-CF12-0E7F-722EB5D664EE}"/>
              </a:ext>
            </a:extLst>
          </p:cNvPr>
          <p:cNvSpPr txBox="1"/>
          <p:nvPr/>
        </p:nvSpPr>
        <p:spPr>
          <a:xfrm>
            <a:off x="447892" y="1482061"/>
            <a:ext cx="11850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Finding the bug == 90% of the 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7ACD0-C326-891E-B0ED-F238DCB1B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0002" y="119741"/>
            <a:ext cx="4480106" cy="4480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7E52A-6572-35E3-3102-6FDD1B67F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63244" y="24004"/>
            <a:ext cx="4602741" cy="460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Bug Hunting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5220" y="2476500"/>
            <a:ext cx="1783755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Don’t be superstitious </a:t>
            </a:r>
            <a:r>
              <a:rPr lang="en-US" sz="4000" dirty="0">
                <a:solidFill>
                  <a:schemeClr val="bg1"/>
                </a:solidFill>
              </a:rPr>
              <a:t>– select isn’t broken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Focus on the fix not the blame </a:t>
            </a:r>
            <a:r>
              <a:rPr lang="en-US" sz="4000" dirty="0">
                <a:solidFill>
                  <a:schemeClr val="bg1"/>
                </a:solidFill>
              </a:rPr>
              <a:t>– it’s always your fault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up a list of things to 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Quick &amp; dirty debugging </a:t>
            </a:r>
            <a:r>
              <a:rPr lang="en-US" sz="4000" dirty="0">
                <a:solidFill>
                  <a:schemeClr val="bg1"/>
                </a:solidFill>
              </a:rPr>
              <a:t>– set a timer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Be suspicious of code that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Has recently been changed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Had defects 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Don’t trust line numbers in stack traces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Treat compiler warnings as errors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7ACD0-C326-891E-B0ED-F238DCB1B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0002" y="119741"/>
            <a:ext cx="4480106" cy="4480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797ED-548E-5153-7E32-8AD946605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5000" y="38100"/>
            <a:ext cx="4636270" cy="46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Bug Killing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01039" y="3859054"/>
            <a:ext cx="178375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sure you understand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Fix the problem, not the symptom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Use the most obvious 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Look for similar errors elsewhere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one change at a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30AB3-41C9-7884-B1E8-35EAFBC5AC67}"/>
              </a:ext>
            </a:extLst>
          </p:cNvPr>
          <p:cNvSpPr txBox="1"/>
          <p:nvPr/>
        </p:nvSpPr>
        <p:spPr>
          <a:xfrm>
            <a:off x="536827" y="1550040"/>
            <a:ext cx="12097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6000" dirty="0">
                <a:solidFill>
                  <a:schemeClr val="bg1"/>
                </a:solidFill>
              </a:rPr>
              <a:t>Bugfix: 50% chance of being wrong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90E84-DDE7-861D-BB74-BC9A44B51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7400" y="204332"/>
            <a:ext cx="4405768" cy="44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8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0" y="4152900"/>
            <a:ext cx="9135895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BF516101-8ABC-3AFA-B412-CF363D52F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106" y="1002172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08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3810000" y="402136"/>
            <a:ext cx="141732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B70FE-B963-F7C5-6B6E-FBA7C37356EE}"/>
              </a:ext>
            </a:extLst>
          </p:cNvPr>
          <p:cNvSpPr txBox="1"/>
          <p:nvPr/>
        </p:nvSpPr>
        <p:spPr>
          <a:xfrm>
            <a:off x="495269" y="2695020"/>
            <a:ext cx="164211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Reality: code evolves substantially during its initial development</a:t>
            </a:r>
          </a:p>
          <a:p>
            <a:pPr algn="ctr"/>
            <a:endParaRPr lang="en-US" sz="6600" dirty="0">
              <a:solidFill>
                <a:schemeClr val="bg1"/>
              </a:solidFill>
            </a:endParaRP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Does program quality improve or degrade under modification?</a:t>
            </a:r>
          </a:p>
        </p:txBody>
      </p:sp>
    </p:spTree>
    <p:extLst>
      <p:ext uri="{BB962C8B-B14F-4D97-AF65-F5344CB8AC3E}">
        <p14:creationId xmlns:p14="http://schemas.microsoft.com/office/powerpoint/2010/main" val="130051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Refactoring: when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8600" y="2574062"/>
            <a:ext cx="1806616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Duplicated code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Routine too long / too many params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Deep nesting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Poor naming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Changes require parallel modifications to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 class doesn’t do very much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Comments are used to explain difficult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E203A3-7660-DB0E-7869-2D50BEEFC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3600" y="356590"/>
            <a:ext cx="4177310" cy="417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Refactorings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1840" y="1562100"/>
            <a:ext cx="18066160" cy="886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Replace magic string/number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Replace code with a routine/class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Introduce an intermediate variable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Decompose Boolean expression(s)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Break up long lines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Split up multi-use variable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Convert constants to a class or </a:t>
            </a:r>
            <a:r>
              <a:rPr lang="en-US" sz="6600" dirty="0" err="1">
                <a:solidFill>
                  <a:schemeClr val="bg1"/>
                </a:solidFill>
              </a:rPr>
              <a:t>enum</a:t>
            </a:r>
            <a:endParaRPr lang="en-US" sz="66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Replace conditionals with polymorphism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Pass the object rather than its fields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6EAE98-A2B4-568F-2641-E353ED437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9800" y="177612"/>
            <a:ext cx="4159350" cy="41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2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Refactorings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1840" y="1628472"/>
            <a:ext cx="12076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Adjust your approach depending on the size of the refactoring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199142" y="3847096"/>
            <a:ext cx="180661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Keep </a:t>
            </a:r>
            <a:r>
              <a:rPr lang="en-US" sz="6600" dirty="0" err="1">
                <a:solidFill>
                  <a:schemeClr val="bg1"/>
                </a:solidFill>
              </a:rPr>
              <a:t>em</a:t>
            </a:r>
            <a:r>
              <a:rPr lang="en-US" sz="6600" dirty="0">
                <a:solidFill>
                  <a:schemeClr val="bg1"/>
                </a:solidFill>
              </a:rPr>
              <a:t> small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One at a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Commit often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Boy scout rule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3D985D-A822-48B6-B61E-3A32210D5D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9659" y="320896"/>
            <a:ext cx="3953330" cy="39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9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28600" y="171686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Code-Tuning Strategies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22BFCD0-4622-3EBB-C72E-8BD80587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95" y="1755401"/>
            <a:ext cx="72390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93072D-57D5-3AAD-16A3-2C6A67937ED9}"/>
              </a:ext>
            </a:extLst>
          </p:cNvPr>
          <p:cNvSpPr txBox="1"/>
          <p:nvPr/>
        </p:nvSpPr>
        <p:spPr>
          <a:xfrm>
            <a:off x="0" y="4875550"/>
            <a:ext cx="913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measure twice, cut once</a:t>
            </a:r>
          </a:p>
        </p:txBody>
      </p:sp>
    </p:spTree>
    <p:extLst>
      <p:ext uri="{BB962C8B-B14F-4D97-AF65-F5344CB8AC3E}">
        <p14:creationId xmlns:p14="http://schemas.microsoft.com/office/powerpoint/2010/main" val="12766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4038600" y="2031412"/>
            <a:ext cx="1188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Coding Horror blog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got its logo from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Code Complete.</a:t>
            </a:r>
          </a:p>
        </p:txBody>
      </p:sp>
      <p:pic>
        <p:nvPicPr>
          <p:cNvPr id="6146" name="Picture 2" descr="Coding Horror Logo">
            <a:extLst>
              <a:ext uri="{FF2B5EF4-FFF2-40B4-BE49-F238E27FC236}">
                <a16:creationId xmlns:a16="http://schemas.microsoft.com/office/drawing/2014/main" id="{90F2E9A7-5C74-2C48-5CE9-9E64117C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9300"/>
            <a:ext cx="3276600" cy="3276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2402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Code-Tuning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1840" y="1628472"/>
            <a:ext cx="12076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Refactorings</a:t>
            </a:r>
            <a:r>
              <a:rPr lang="en-US" sz="6000" dirty="0">
                <a:solidFill>
                  <a:schemeClr val="bg1"/>
                </a:solidFill>
              </a:rPr>
              <a:t> that degrade the internal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356548" y="4240054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Pareto Principle applies</a:t>
            </a:r>
          </a:p>
          <a:p>
            <a:r>
              <a:rPr lang="en-US" sz="6600" dirty="0">
                <a:solidFill>
                  <a:schemeClr val="bg1"/>
                </a:solidFill>
              </a:rPr>
              <a:t>Old Wives’ Tales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Reducing lines of code improves speed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Certain operations are probably faster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You should optimize as you go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FF8A5D-5BB8-60D0-A464-B8B2F5DC0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3464" y="330121"/>
            <a:ext cx="4088176" cy="40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Performance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2DC1F-163F-6FEB-5B42-766E75439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92200" y="504441"/>
            <a:ext cx="3803507" cy="3803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343578" y="1988968"/>
            <a:ext cx="1806616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Input/Output is expensive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Many aspects are counterintuitive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Experience doesn’t help much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Consider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Changing requirements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Upgrading hardware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Code-tuning as a last resort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Revert code-tunings that didn’t help</a:t>
            </a:r>
          </a:p>
        </p:txBody>
      </p:sp>
    </p:spTree>
    <p:extLst>
      <p:ext uri="{BB962C8B-B14F-4D97-AF65-F5344CB8AC3E}">
        <p14:creationId xmlns:p14="http://schemas.microsoft.com/office/powerpoint/2010/main" val="25100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Performance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343578" y="1988968"/>
            <a:ext cx="180661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Cache calculations in a dictionary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Lazy evaluation or pre-compute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Unrolling &amp; Loop Jamming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Nested Loops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Put the busiest loop on the inside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Recode in a low-level language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EF06E9-CBAB-8271-A933-4C91505E64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0" y="311100"/>
            <a:ext cx="3970855" cy="39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3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Performance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159631" y="1453749"/>
            <a:ext cx="11772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Strength Reduction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FBFE0-DA98-53CD-907C-C5E88C5179F4}"/>
              </a:ext>
            </a:extLst>
          </p:cNvPr>
          <p:cNvSpPr txBox="1"/>
          <p:nvPr/>
        </p:nvSpPr>
        <p:spPr>
          <a:xfrm>
            <a:off x="393023" y="2777680"/>
            <a:ext cx="172521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For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0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to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saleCount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-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1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commission(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) = (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+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1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)</a:t>
            </a:r>
          </a:p>
          <a:p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		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* revenue *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baseCommission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* discount</a:t>
            </a:r>
          </a:p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Next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D3C9BC-B93C-2FB6-6BAC-6C718D0D8836}"/>
              </a:ext>
            </a:extLst>
          </p:cNvPr>
          <p:cNvSpPr txBox="1"/>
          <p:nvPr/>
        </p:nvSpPr>
        <p:spPr>
          <a:xfrm>
            <a:off x="320877" y="6207384"/>
            <a:ext cx="1726185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incrCommission</a:t>
            </a:r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 = revenue * </a:t>
            </a:r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baseCommission</a:t>
            </a:r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 * discount</a:t>
            </a:r>
          </a:p>
          <a:p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incrCommission</a:t>
            </a:r>
            <a:endParaRPr lang="en-US" sz="3200" dirty="0">
              <a:solidFill>
                <a:srgbClr val="D4D4D4"/>
              </a:solidFill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endParaRPr lang="en-US" sz="3200" dirty="0">
              <a:solidFill>
                <a:srgbClr val="D4D4D4"/>
              </a:solidFill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For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0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to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saleCount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-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1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commission(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) =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+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incrCommission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Next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8DBF2B-870E-B45F-42C3-CA0AA2350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3417" y="240574"/>
            <a:ext cx="4299260" cy="42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1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508239" y="235432"/>
            <a:ext cx="1747496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77A3F20-4A2A-A498-DC67-5FCCCE10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080" y="1435504"/>
            <a:ext cx="8339839" cy="833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54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-12221" y="3871319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System Considerations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372C350-9FD1-DF63-BB9C-17BBAF8CC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030" y="876300"/>
            <a:ext cx="8382000" cy="83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A11A1-1FD0-4A68-44A5-D324301C19E1}"/>
              </a:ext>
            </a:extLst>
          </p:cNvPr>
          <p:cNvSpPr txBox="1"/>
          <p:nvPr/>
        </p:nvSpPr>
        <p:spPr>
          <a:xfrm>
            <a:off x="-9525" y="1943100"/>
            <a:ext cx="9133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VI</a:t>
            </a:r>
          </a:p>
        </p:txBody>
      </p:sp>
    </p:spTree>
    <p:extLst>
      <p:ext uri="{BB962C8B-B14F-4D97-AF65-F5344CB8AC3E}">
        <p14:creationId xmlns:p14="http://schemas.microsoft.com/office/powerpoint/2010/main" val="3166103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Project Size vs Error Density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570B7-2947-FA6A-A592-A3EFF4A4AA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199" y="2671339"/>
            <a:ext cx="16409751" cy="64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57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Project Size vs Productivity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979A82-4EAB-E158-691C-3BA30D1879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5490" y="2647514"/>
            <a:ext cx="15948936" cy="64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90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8105" y="32385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Managing Construction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B2C061B-8606-0045-8924-6321DA11C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926569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6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857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Estimation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-162696" y="5143500"/>
            <a:ext cx="180661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Projects don’t make up lost time later,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they fall further behind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2C0769-C768-DA37-9044-CC2EEC0898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8400" y="345957"/>
            <a:ext cx="3872368" cy="387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76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Book focus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12257-96F0-DB34-14AB-FD98A8244C05}"/>
              </a:ext>
            </a:extLst>
          </p:cNvPr>
          <p:cNvSpPr txBox="1"/>
          <p:nvPr/>
        </p:nvSpPr>
        <p:spPr>
          <a:xfrm>
            <a:off x="367783" y="3376776"/>
            <a:ext cx="8776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30 to 80% </a:t>
            </a:r>
            <a:r>
              <a:rPr lang="en-US" sz="4800" dirty="0">
                <a:solidFill>
                  <a:schemeClr val="bg1"/>
                </a:solidFill>
              </a:rPr>
              <a:t>of total time spent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on the project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Often the only </a:t>
            </a:r>
            <a:r>
              <a:rPr lang="en-US" sz="4800" b="1" dirty="0">
                <a:solidFill>
                  <a:schemeClr val="bg1"/>
                </a:solidFill>
              </a:rPr>
              <a:t>accurate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description</a:t>
            </a:r>
            <a:r>
              <a:rPr lang="en-US" sz="4800" dirty="0">
                <a:solidFill>
                  <a:schemeClr val="bg1"/>
                </a:solidFill>
              </a:rPr>
              <a:t> of the software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Construction: the only activity that’s </a:t>
            </a:r>
            <a:r>
              <a:rPr lang="en-US" sz="4800" b="1" dirty="0">
                <a:solidFill>
                  <a:schemeClr val="bg1"/>
                </a:solidFill>
              </a:rPr>
              <a:t>guaranteed to be done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73C1D-49C2-74BA-2A6B-7D26B36220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8214" y="1136489"/>
            <a:ext cx="9947266" cy="78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2571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Estimation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21840" y="3009900"/>
            <a:ext cx="1806616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Spell out software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Estimate at a low level of detail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Estimates include tasks from the QA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When falling behind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Expand the team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Reduce scope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Measure &amp; Compare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D9990-B615-B3E6-8EF8-B879E2BB9A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114300"/>
            <a:ext cx="4455659" cy="44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8105" y="3238500"/>
            <a:ext cx="9135895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Integration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2CAEBD5-6491-4088-EB08-2BF720CAC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72" y="990600"/>
            <a:ext cx="83058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81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8105" y="32385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Programming 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E6C928E-2AB8-E46A-E510-87E0B0F8B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29683"/>
            <a:ext cx="7772400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195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51023" y="1608225"/>
            <a:ext cx="1806616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Design Tools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IDE </a:t>
            </a:r>
            <a:r>
              <a:rPr lang="en-US" sz="4800" dirty="0">
                <a:solidFill>
                  <a:schemeClr val="bg1"/>
                </a:solidFill>
              </a:rPr>
              <a:t>(</a:t>
            </a:r>
            <a:r>
              <a:rPr lang="en-US" sz="4800" dirty="0" err="1">
                <a:solidFill>
                  <a:schemeClr val="bg1"/>
                </a:solidFill>
              </a:rPr>
              <a:t>refactorings</a:t>
            </a:r>
            <a:r>
              <a:rPr lang="en-US" sz="4800" dirty="0">
                <a:solidFill>
                  <a:schemeClr val="bg1"/>
                </a:solidFill>
              </a:rPr>
              <a:t>)</a:t>
            </a:r>
            <a:endParaRPr lang="en-US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Source Control, Diff &amp; Merge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 Beautifier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Templates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Picky Syntax Checker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Metric Reporters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 Generation (Wizards)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D9990-B615-B3E6-8EF8-B879E2BB9A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114300"/>
            <a:ext cx="4455659" cy="445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6B5C9D-7676-51F4-99A5-1EC85125B7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8800" y="38100"/>
            <a:ext cx="4605649" cy="46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0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454" y="36957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Craftsmanship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5E2DD19-BE6A-7B54-A7E0-A5C87631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365114"/>
            <a:ext cx="7696200" cy="76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CEE66-79EA-FD31-1C43-8BFC9AE3C1A9}"/>
              </a:ext>
            </a:extLst>
          </p:cNvPr>
          <p:cNvSpPr txBox="1"/>
          <p:nvPr/>
        </p:nvSpPr>
        <p:spPr>
          <a:xfrm>
            <a:off x="-9525" y="1943100"/>
            <a:ext cx="10067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VII</a:t>
            </a:r>
          </a:p>
        </p:txBody>
      </p:sp>
    </p:spTree>
    <p:extLst>
      <p:ext uri="{BB962C8B-B14F-4D97-AF65-F5344CB8AC3E}">
        <p14:creationId xmlns:p14="http://schemas.microsoft.com/office/powerpoint/2010/main" val="1361726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-11349" y="975421"/>
            <a:ext cx="1829934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Craftsmanship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98D01-7B62-7F75-FCE0-4F1B58ED322C}"/>
              </a:ext>
            </a:extLst>
          </p:cNvPr>
          <p:cNvSpPr txBox="1"/>
          <p:nvPr/>
        </p:nvSpPr>
        <p:spPr>
          <a:xfrm>
            <a:off x="248444" y="3467100"/>
            <a:ext cx="17734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Any fool can write code that a computer can understand. Good programmers write code that humans can understand – Martin Fowler</a:t>
            </a:r>
          </a:p>
        </p:txBody>
      </p:sp>
    </p:spTree>
    <p:extLst>
      <p:ext uri="{BB962C8B-B14F-4D97-AF65-F5344CB8AC3E}">
        <p14:creationId xmlns:p14="http://schemas.microsoft.com/office/powerpoint/2010/main" val="1275338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Layout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330608" y="4775912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Represent the logical structure of the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Improves readability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Withstand modifications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Lines longer than 80 chars are hard to read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30+ pages of layout comparisons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724446" y="1315804"/>
            <a:ext cx="115743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Layout as religion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83B26-33A5-74E5-8746-5A7A60B842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3600" y="233602"/>
            <a:ext cx="4222380" cy="4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806616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724446" y="1315804"/>
            <a:ext cx="17341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To Comment or Not to Comment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1DCE2-B415-4308-FCDD-4BC9ED510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76500"/>
            <a:ext cx="8077200" cy="753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33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21840" y="2529244"/>
            <a:ext cx="1806616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Can be damaging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Don’t repeat the code or explain it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Clarify intent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Explain at a higher level of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Information that cannot be expressed with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Clarity peaks at 1 comment per 10 statements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endline comments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E8892C-33C9-F7F9-BDDA-03310509CA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9053" y="154103"/>
            <a:ext cx="4487694" cy="44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9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123128" y="3719000"/>
            <a:ext cx="180661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Don’t comment tricky code; rewrite it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Or do comment when that is not an option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Surprises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Workaround bug in a framework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Performance optimalization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err="1">
                <a:solidFill>
                  <a:schemeClr val="bg1"/>
                </a:solidFill>
              </a:rPr>
              <a:t>JavaDoc</a:t>
            </a:r>
            <a:r>
              <a:rPr lang="en-US" sz="6600" dirty="0">
                <a:solidFill>
                  <a:schemeClr val="bg1"/>
                </a:solidFill>
              </a:rPr>
              <a:t>: for virtually all routines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242916" y="1483428"/>
            <a:ext cx="12298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Write self-documenting code</a:t>
            </a:r>
          </a:p>
          <a:p>
            <a:r>
              <a:rPr lang="en-US" sz="5400" dirty="0">
                <a:solidFill>
                  <a:schemeClr val="bg1"/>
                </a:solidFill>
              </a:rPr>
              <a:t>Then add comments to make it even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D3BB1-2BB3-482A-1C20-279B04B262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9053" y="154103"/>
            <a:ext cx="4487694" cy="44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96966" y="3220747"/>
            <a:ext cx="1306488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7 Chapters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Laying the Foundation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Creating High-Quality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Code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System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 practical handbook of software construction</a:t>
            </a:r>
          </a:p>
        </p:txBody>
      </p:sp>
    </p:spTree>
    <p:extLst>
      <p:ext uri="{BB962C8B-B14F-4D97-AF65-F5344CB8AC3E}">
        <p14:creationId xmlns:p14="http://schemas.microsoft.com/office/powerpoint/2010/main" val="8913617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454" y="36957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Personal Character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8820B8F-73CA-4F0B-702C-03702C1D5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1447800"/>
            <a:ext cx="7391400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37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Personal Character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42917" y="4758573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more humble, the faster you’ll improve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Curiosity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Communication and Cooperation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Creativity vs Discipline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Laziness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159230" y="1989402"/>
            <a:ext cx="12066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Great intelligence is only loosely connected to being a good programmer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6FF35-9D85-CDF7-7921-78CB43907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9053" y="154103"/>
            <a:ext cx="4253368" cy="42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Intellectual Honesty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B3A7D-44CF-7A24-FAB1-D198D2F9646C}"/>
              </a:ext>
            </a:extLst>
          </p:cNvPr>
          <p:cNvSpPr txBox="1"/>
          <p:nvPr/>
        </p:nvSpPr>
        <p:spPr>
          <a:xfrm>
            <a:off x="228601" y="3009900"/>
            <a:ext cx="179069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The first 90% of the code accounts for the first 90% of the development time. The remaining 10% of the code accounts for the other 90% of the development time. – Tom Cargill</a:t>
            </a:r>
          </a:p>
        </p:txBody>
      </p:sp>
    </p:spTree>
    <p:extLst>
      <p:ext uri="{BB962C8B-B14F-4D97-AF65-F5344CB8AC3E}">
        <p14:creationId xmlns:p14="http://schemas.microsoft.com/office/powerpoint/2010/main" val="377263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7391400" y="515019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Themes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350063" y="1091803"/>
            <a:ext cx="180661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Managing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Process has significant effect on the final product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An exercise in communicating with people first, and computers a far second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Programming conventions can be a cure worse than the disease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Program in the problem domain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Dogmatic methodologies and high-quality software don’t mix</a:t>
            </a:r>
          </a:p>
        </p:txBody>
      </p:sp>
    </p:spTree>
    <p:extLst>
      <p:ext uri="{BB962C8B-B14F-4D97-AF65-F5344CB8AC3E}">
        <p14:creationId xmlns:p14="http://schemas.microsoft.com/office/powerpoint/2010/main" val="14190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84D2AED3-FDCB-EB00-9C1A-27080D083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42900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96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22184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63384" y="2089055"/>
            <a:ext cx="17696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9"/>
              </a:rPr>
              <a:t>Online course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(8h)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0"/>
              </a:rPr>
              <a:t>It’s not for everyone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(book review)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1"/>
              </a:rPr>
              <a:t>More positive book review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(see infographic-book-best-chapters.png)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AF4A16-3DE1-4601-1561-F13BD78B9040}"/>
              </a:ext>
            </a:extLst>
          </p:cNvPr>
          <p:cNvSpPr txBox="1"/>
          <p:nvPr/>
        </p:nvSpPr>
        <p:spPr>
          <a:xfrm>
            <a:off x="320879" y="186358"/>
            <a:ext cx="951773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8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Recap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Part 1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3C55903-B0FD-C78D-66F0-4E269534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441314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38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387064" y="1325555"/>
            <a:ext cx="175138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Business systems tend to benefit from highly </a:t>
            </a:r>
            <a:r>
              <a:rPr lang="en-US" sz="6600" b="1" dirty="0">
                <a:solidFill>
                  <a:schemeClr val="bg1"/>
                </a:solidFill>
              </a:rPr>
              <a:t>iterative approaches </a:t>
            </a:r>
            <a:r>
              <a:rPr lang="en-US" sz="6600" dirty="0">
                <a:solidFill>
                  <a:schemeClr val="bg1"/>
                </a:solidFill>
              </a:rPr>
              <a:t>in which planning, requirements and architecture are interleaved with construction, system testing and </a:t>
            </a:r>
            <a:r>
              <a:rPr lang="en-US" sz="6600" dirty="0" err="1">
                <a:solidFill>
                  <a:schemeClr val="bg1"/>
                </a:solidFill>
              </a:rPr>
              <a:t>qa</a:t>
            </a:r>
            <a:r>
              <a:rPr lang="en-US" sz="6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8D122E-FEA8-8EE2-9A32-5CE971D6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39" y="5422330"/>
            <a:ext cx="4539761" cy="453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07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Key Points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2103481"/>
            <a:ext cx="17587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The Myth of Stable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Good architecture makes construction easy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BDUF to NDUF to LDUF and ENUF</a:t>
            </a:r>
          </a:p>
        </p:txBody>
      </p:sp>
    </p:spTree>
    <p:extLst>
      <p:ext uri="{BB962C8B-B14F-4D97-AF65-F5344CB8AC3E}">
        <p14:creationId xmlns:p14="http://schemas.microsoft.com/office/powerpoint/2010/main" val="35170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5050</TotalTime>
  <Words>2473</Words>
  <Application>Microsoft Office PowerPoint</Application>
  <PresentationFormat>Custom</PresentationFormat>
  <Paragraphs>448</Paragraphs>
  <Slides>67</Slides>
  <Notes>43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Fira Code</vt:lpstr>
      <vt:lpstr>Calibri</vt:lpstr>
      <vt:lpstr>Arial</vt:lpstr>
      <vt:lpstr>Open Sans</vt:lpstr>
      <vt:lpstr>Arial</vt:lpstr>
      <vt:lpstr>Wingdings</vt:lpstr>
      <vt:lpstr>Open Sans Bold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190</cp:revision>
  <dcterms:created xsi:type="dcterms:W3CDTF">2006-08-16T00:00:00Z</dcterms:created>
  <dcterms:modified xsi:type="dcterms:W3CDTF">2024-05-16T19:35:45Z</dcterms:modified>
  <dc:identifier>DAE4nIrG1s0</dc:identifier>
</cp:coreProperties>
</file>